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68" r:id="rId3"/>
    <p:sldId id="293" r:id="rId4"/>
    <p:sldId id="258" r:id="rId5"/>
    <p:sldId id="274" r:id="rId6"/>
    <p:sldId id="292" r:id="rId7"/>
    <p:sldId id="270" r:id="rId8"/>
    <p:sldId id="299" r:id="rId9"/>
    <p:sldId id="281" r:id="rId10"/>
    <p:sldId id="266" r:id="rId11"/>
    <p:sldId id="300" r:id="rId12"/>
    <p:sldId id="301" r:id="rId13"/>
    <p:sldId id="302" r:id="rId14"/>
    <p:sldId id="303" r:id="rId15"/>
    <p:sldId id="304"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D5AB131-C869-4BBA-B520-C44D6FD2855D}">
          <p14:sldIdLst>
            <p14:sldId id="256"/>
            <p14:sldId id="268"/>
            <p14:sldId id="293"/>
            <p14:sldId id="258"/>
            <p14:sldId id="274"/>
            <p14:sldId id="292"/>
            <p14:sldId id="270"/>
            <p14:sldId id="299"/>
            <p14:sldId id="281"/>
            <p14:sldId id="266"/>
            <p14:sldId id="300"/>
            <p14:sldId id="301"/>
            <p14:sldId id="302"/>
            <p14:sldId id="303"/>
            <p14:sldId id="304"/>
            <p14:sldId id="296"/>
            <p14:sldId id="297"/>
          </p14:sldIdLst>
        </p14:section>
        <p14:section name="Untitled Section" id="{7B342161-8257-4715-9D8F-B5DC18E736D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4C"/>
    <a:srgbClr val="09004C"/>
    <a:srgbClr val="0005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p:scale>
          <a:sx n="96" d="100"/>
          <a:sy n="96" d="100"/>
        </p:scale>
        <p:origin x="-168" y="-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011D469-853E-4E1F-AD58-E32696253687}"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32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9156C1-7B6B-48D8-B7E1-AB539864981E}"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276887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24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4522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1355265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688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312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6125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92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29039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156C1-7B6B-48D8-B7E1-AB539864981E}" type="datetimeFigureOut">
              <a:rPr lang="en-US" smtClean="0"/>
              <a:pPr/>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1D469-853E-4E1F-AD58-E32696253687}"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94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9156C1-7B6B-48D8-B7E1-AB539864981E}"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12836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9156C1-7B6B-48D8-B7E1-AB539864981E}" type="datetimeFigureOut">
              <a:rPr lang="en-US" smtClean="0"/>
              <a:pPr/>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1D469-853E-4E1F-AD58-E32696253687}"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357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9156C1-7B6B-48D8-B7E1-AB539864981E}" type="datetimeFigureOut">
              <a:rPr lang="en-US" smtClean="0"/>
              <a:pPr/>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1D469-853E-4E1F-AD58-E32696253687}"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04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156C1-7B6B-48D8-B7E1-AB539864981E}" type="datetimeFigureOut">
              <a:rPr lang="en-US" smtClean="0"/>
              <a:pPr/>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3326340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9156C1-7B6B-48D8-B7E1-AB539864981E}"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1D469-853E-4E1F-AD58-E32696253687}"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9156C1-7B6B-48D8-B7E1-AB539864981E}"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1D469-853E-4E1F-AD58-E32696253687}" type="slidenum">
              <a:rPr lang="en-US" smtClean="0"/>
              <a:pPr/>
              <a:t>‹#›</a:t>
            </a:fld>
            <a:endParaRPr lang="en-US"/>
          </a:p>
        </p:txBody>
      </p:sp>
    </p:spTree>
    <p:extLst>
      <p:ext uri="{BB962C8B-B14F-4D97-AF65-F5344CB8AC3E}">
        <p14:creationId xmlns:p14="http://schemas.microsoft.com/office/powerpoint/2010/main" val="1671813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9156C1-7B6B-48D8-B7E1-AB539864981E}" type="datetimeFigureOut">
              <a:rPr lang="en-US" smtClean="0"/>
              <a:pPr/>
              <a:t>5/1/2021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11D469-853E-4E1F-AD58-E32696253687}" type="slidenum">
              <a:rPr lang="en-US" smtClean="0"/>
              <a:pPr/>
              <a:t>‹#›</a:t>
            </a:fld>
            <a:endParaRPr lang="en-US"/>
          </a:p>
        </p:txBody>
      </p:sp>
    </p:spTree>
    <p:extLst>
      <p:ext uri="{BB962C8B-B14F-4D97-AF65-F5344CB8AC3E}">
        <p14:creationId xmlns:p14="http://schemas.microsoft.com/office/powerpoint/2010/main" val="179350339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php/" TargetMode="External"/><Relationship Id="rId2" Type="http://schemas.openxmlformats.org/officeDocument/2006/relationships/hyperlink" Target="https://www.signitysolutions.com/blog/steps-to-create-job-portal-website/"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hyperlink" Target="https://www.youtube.com/watch?v=gHE9lCxid0k&amp;t=5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i="1" dirty="0">
                <a:solidFill>
                  <a:schemeClr val="accent4"/>
                </a:solidFill>
              </a:rPr>
              <a:t>SOFTWARE GROUP PROJECT:</a:t>
            </a:r>
            <a:br>
              <a:rPr lang="en-US" sz="4000" b="1" i="1" dirty="0">
                <a:solidFill>
                  <a:schemeClr val="accent4"/>
                </a:solidFill>
              </a:rPr>
            </a:br>
            <a:r>
              <a:rPr lang="en-US" sz="4000" b="1" i="1" dirty="0">
                <a:solidFill>
                  <a:schemeClr val="accent4"/>
                </a:solidFill>
              </a:rPr>
              <a:t>JOB PORTAL WEBSITE</a:t>
            </a:r>
            <a:endParaRPr lang="en-US" sz="4000" dirty="0"/>
          </a:p>
        </p:txBody>
      </p:sp>
      <p:sp>
        <p:nvSpPr>
          <p:cNvPr id="5" name="Text Placeholder 4"/>
          <p:cNvSpPr>
            <a:spLocks noGrp="1"/>
          </p:cNvSpPr>
          <p:nvPr>
            <p:ph type="body" idx="1"/>
          </p:nvPr>
        </p:nvSpPr>
        <p:spPr>
          <a:xfrm>
            <a:off x="1299634" y="4325816"/>
            <a:ext cx="9592732" cy="1945704"/>
          </a:xfrm>
        </p:spPr>
        <p:txBody>
          <a:bodyPr>
            <a:normAutofit fontScale="92500"/>
          </a:bodyPr>
          <a:lstStyle/>
          <a:p>
            <a:pPr algn="l"/>
            <a:r>
              <a:rPr lang="en-US" sz="1600" dirty="0">
                <a:solidFill>
                  <a:srgbClr val="002060"/>
                </a:solidFill>
                <a:latin typeface="Leelawadee UI" panose="020B0502040204020203" pitchFamily="34" charset="-34"/>
                <a:cs typeface="Leelawadee UI" panose="020B0502040204020203" pitchFamily="34" charset="-34"/>
              </a:rPr>
              <a:t>   </a:t>
            </a:r>
            <a:r>
              <a:rPr lang="en-US" sz="1600" b="1" dirty="0">
                <a:solidFill>
                  <a:srgbClr val="002060"/>
                </a:solidFill>
                <a:latin typeface="Leelawadee UI" panose="020B0502040204020203" pitchFamily="34" charset="-34"/>
                <a:cs typeface="Leelawadee UI" panose="020B0502040204020203" pitchFamily="34" charset="-34"/>
              </a:rPr>
              <a:t>GUIDED BY :                             </a:t>
            </a:r>
            <a:r>
              <a:rPr lang="en-US" sz="1600" dirty="0">
                <a:solidFill>
                  <a:srgbClr val="002060"/>
                </a:solidFill>
                <a:latin typeface="Leelawadee UI" panose="020B0502040204020203" pitchFamily="34" charset="-34"/>
                <a:cs typeface="Leelawadee UI" panose="020B0502040204020203" pitchFamily="34" charset="-34"/>
              </a:rPr>
              <a:t>			</a:t>
            </a:r>
            <a:r>
              <a:rPr lang="en-US" sz="1600" b="1" dirty="0">
                <a:solidFill>
                  <a:srgbClr val="002060"/>
                </a:solidFill>
                <a:latin typeface="Leelawadee UI" panose="020B0502040204020203" pitchFamily="34" charset="-34"/>
                <a:cs typeface="Leelawadee UI" panose="020B0502040204020203" pitchFamily="34" charset="-34"/>
              </a:rPr>
              <a:t>PREPARED BY :</a:t>
            </a:r>
          </a:p>
          <a:p>
            <a:pPr algn="l"/>
            <a:r>
              <a:rPr lang="en-US" sz="1600" dirty="0">
                <a:solidFill>
                  <a:srgbClr val="002060"/>
                </a:solidFill>
                <a:latin typeface="Leelawadee UI" panose="020B0502040204020203" pitchFamily="34" charset="-34"/>
                <a:cs typeface="Leelawadee UI" panose="020B0502040204020203" pitchFamily="34" charset="-34"/>
              </a:rPr>
              <a:t>	Prof.  SAGAR  PATEL                                            ROHIT RAVARIYA 					        (18CE100)</a:t>
            </a:r>
          </a:p>
          <a:p>
            <a:pPr algn="l"/>
            <a:r>
              <a:rPr lang="en-US" sz="1600" dirty="0">
                <a:solidFill>
                  <a:srgbClr val="002060"/>
                </a:solidFill>
                <a:latin typeface="Leelawadee UI" panose="020B0502040204020203" pitchFamily="34" charset="-34"/>
                <a:cs typeface="Leelawadee UI" panose="020B0502040204020203" pitchFamily="34" charset="-34"/>
              </a:rPr>
              <a:t>	Prof. DHAVAL BHOI                                                    SHIVAM SHAH		 	                 (18CE116)</a:t>
            </a:r>
          </a:p>
          <a:p>
            <a:pPr algn="l"/>
            <a:r>
              <a:rPr lang="en-US" sz="1600" dirty="0">
                <a:solidFill>
                  <a:srgbClr val="002060"/>
                </a:solidFill>
                <a:latin typeface="Leelawadee UI" panose="020B0502040204020203" pitchFamily="34" charset="-34"/>
                <a:cs typeface="Leelawadee UI" panose="020B0502040204020203" pitchFamily="34" charset="-34"/>
              </a:rPr>
              <a:t>                                                                            	   		VAIBHAV RAJ SRIVASTAVA 			(18CE125)</a:t>
            </a:r>
          </a:p>
          <a:p>
            <a:pPr algn="l"/>
            <a:r>
              <a:rPr lang="en-US" sz="1600" dirty="0">
                <a:solidFill>
                  <a:srgbClr val="002060"/>
                </a:solidFill>
                <a:latin typeface="Leelawadee UI" panose="020B0502040204020203" pitchFamily="34" charset="-34"/>
                <a:cs typeface="Leelawadee UI" panose="020B0502040204020203" pitchFamily="34" charset="-34"/>
              </a:rPr>
              <a:t>											      PRUTHVIRAJ VAGHELA	                  (18CE133)</a:t>
            </a:r>
          </a:p>
          <a:p>
            <a:pPr algn="l"/>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6"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35" y="653137"/>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17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solidFill>
                  <a:schemeClr val="accent4"/>
                </a:solidFill>
              </a:rPr>
              <a:t>FEATURES</a:t>
            </a:r>
          </a:p>
        </p:txBody>
      </p:sp>
      <p:sp>
        <p:nvSpPr>
          <p:cNvPr id="3" name="Content Placeholder 2"/>
          <p:cNvSpPr>
            <a:spLocks noGrp="1"/>
          </p:cNvSpPr>
          <p:nvPr>
            <p:ph idx="1"/>
          </p:nvPr>
        </p:nvSpPr>
        <p:spPr>
          <a:xfrm>
            <a:off x="1433146" y="2672862"/>
            <a:ext cx="9601196" cy="2936629"/>
          </a:xfrm>
        </p:spPr>
        <p:txBody>
          <a:bodyPr>
            <a:normAutofit lnSpcReduction="10000"/>
          </a:bodyPr>
          <a:lstStyle/>
          <a:p>
            <a:pPr>
              <a:buClr>
                <a:srgbClr val="002060"/>
              </a:buClr>
              <a:buFont typeface="Wingdings" pitchFamily="2" charset="2"/>
              <a:buChar char="v"/>
            </a:pPr>
            <a:r>
              <a:rPr lang="en-US" sz="2800" b="1" dirty="0">
                <a:solidFill>
                  <a:srgbClr val="002060"/>
                </a:solidFill>
                <a:cs typeface="Leelawadee UI" panose="020B0502040204020203" pitchFamily="34" charset="-34"/>
              </a:rPr>
              <a:t>Search jobs on the basis of skills, city,  job title</a:t>
            </a:r>
          </a:p>
          <a:p>
            <a:pPr>
              <a:buClr>
                <a:srgbClr val="002060"/>
              </a:buClr>
              <a:buFont typeface="Wingdings" pitchFamily="2" charset="2"/>
              <a:buChar char="v"/>
            </a:pPr>
            <a:r>
              <a:rPr lang="en-US" sz="2800" b="1" dirty="0">
                <a:solidFill>
                  <a:srgbClr val="002060"/>
                </a:solidFill>
                <a:cs typeface="Leelawadee UI" panose="020B0502040204020203" pitchFamily="34" charset="-34"/>
              </a:rPr>
              <a:t>	Apply for job by submitting resume for Jobseeker</a:t>
            </a:r>
          </a:p>
          <a:p>
            <a:pPr>
              <a:buClr>
                <a:srgbClr val="002060"/>
              </a:buClr>
              <a:buFont typeface="Wingdings" pitchFamily="2" charset="2"/>
              <a:buChar char="v"/>
            </a:pPr>
            <a:r>
              <a:rPr lang="en-US" sz="2800" b="1" dirty="0">
                <a:solidFill>
                  <a:srgbClr val="002060"/>
                </a:solidFill>
                <a:cs typeface="Leelawadee UI" panose="020B0502040204020203" pitchFamily="34" charset="-34"/>
              </a:rPr>
              <a:t>	About Us</a:t>
            </a:r>
          </a:p>
          <a:p>
            <a:pPr>
              <a:buClr>
                <a:srgbClr val="002060"/>
              </a:buClr>
              <a:buFont typeface="Wingdings" pitchFamily="2" charset="2"/>
              <a:buChar char="v"/>
            </a:pPr>
            <a:r>
              <a:rPr lang="en-US" sz="2800" b="1" dirty="0">
                <a:solidFill>
                  <a:srgbClr val="002060"/>
                </a:solidFill>
                <a:cs typeface="Leelawadee UI" panose="020B0502040204020203" pitchFamily="34" charset="-34"/>
              </a:rPr>
              <a:t>	Contact Us</a:t>
            </a:r>
          </a:p>
          <a:p>
            <a:pPr>
              <a:buClr>
                <a:srgbClr val="002060"/>
              </a:buClr>
              <a:buFont typeface="Wingdings" pitchFamily="2" charset="2"/>
              <a:buChar char="v"/>
            </a:pPr>
            <a:r>
              <a:rPr lang="en-US" sz="2800" b="1" dirty="0">
                <a:solidFill>
                  <a:srgbClr val="002060"/>
                </a:solidFill>
                <a:cs typeface="Leelawadee UI" panose="020B0502040204020203" pitchFamily="34" charset="-34"/>
              </a:rPr>
              <a:t>	Recent Jobs</a:t>
            </a: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solidFill>
                  <a:schemeClr val="accent4"/>
                </a:solidFill>
              </a:rPr>
              <a:t>SCREEN SHOTS</a:t>
            </a:r>
            <a:endParaRPr lang="en-US" sz="4800" b="1" i="1" dirty="0">
              <a:solidFill>
                <a:schemeClr val="accent4"/>
              </a:solidFill>
            </a:endParaRPr>
          </a:p>
        </p:txBody>
      </p:sp>
      <p:sp>
        <p:nvSpPr>
          <p:cNvPr id="3" name="Content Placeholder 2"/>
          <p:cNvSpPr>
            <a:spLocks noGrp="1"/>
          </p:cNvSpPr>
          <p:nvPr>
            <p:ph idx="1"/>
          </p:nvPr>
        </p:nvSpPr>
        <p:spPr>
          <a:xfrm>
            <a:off x="1433146" y="2672862"/>
            <a:ext cx="9601196" cy="2936629"/>
          </a:xfrm>
        </p:spPr>
        <p:txBody>
          <a:bodyPr>
            <a:normAutofit/>
          </a:bodyPr>
          <a:lstStyle/>
          <a:p>
            <a:pPr marL="0" indent="0">
              <a:buClr>
                <a:srgbClr val="002060"/>
              </a:buClr>
              <a:buNone/>
            </a:pPr>
            <a:endParaRPr lang="en-US" sz="2800" b="1" dirty="0">
              <a:solidFill>
                <a:srgbClr val="002060"/>
              </a:solidFill>
              <a:cs typeface="Leelawadee UI" panose="020B0502040204020203" pitchFamily="34" charset="-34"/>
            </a:endParaRP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529" y="2385391"/>
            <a:ext cx="9406391" cy="33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867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solidFill>
                  <a:schemeClr val="accent4"/>
                </a:solidFill>
              </a:rPr>
              <a:t>SCREEN SHOT</a:t>
            </a:r>
            <a:endParaRPr lang="en-US" sz="4800" b="1" i="1" dirty="0">
              <a:solidFill>
                <a:schemeClr val="accent4"/>
              </a:solidFill>
            </a:endParaRPr>
          </a:p>
        </p:txBody>
      </p:sp>
      <p:sp>
        <p:nvSpPr>
          <p:cNvPr id="3" name="Content Placeholder 2"/>
          <p:cNvSpPr>
            <a:spLocks noGrp="1"/>
          </p:cNvSpPr>
          <p:nvPr>
            <p:ph idx="1"/>
          </p:nvPr>
        </p:nvSpPr>
        <p:spPr>
          <a:xfrm>
            <a:off x="1433146" y="2672862"/>
            <a:ext cx="9601196" cy="2936629"/>
          </a:xfrm>
        </p:spPr>
        <p:txBody>
          <a:bodyPr>
            <a:normAutofit/>
          </a:bodyPr>
          <a:lstStyle/>
          <a:p>
            <a:pPr marL="0" indent="0">
              <a:buClr>
                <a:srgbClr val="002060"/>
              </a:buClr>
              <a:buNone/>
            </a:pPr>
            <a:endParaRPr lang="en-US" sz="2800" b="1" dirty="0">
              <a:solidFill>
                <a:srgbClr val="002060"/>
              </a:solidFill>
              <a:cs typeface="Leelawadee UI" panose="020B0502040204020203" pitchFamily="34" charset="-34"/>
            </a:endParaRP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C0D2AD1B-EA3B-4F7E-A238-A038C5AA2174}"/>
              </a:ext>
            </a:extLst>
          </p:cNvPr>
          <p:cNvPicPr>
            <a:picLocks noChangeAspect="1"/>
          </p:cNvPicPr>
          <p:nvPr/>
        </p:nvPicPr>
        <p:blipFill rotWithShape="1">
          <a:blip r:embed="rId4"/>
          <a:srcRect b="6635"/>
          <a:stretch/>
        </p:blipFill>
        <p:spPr>
          <a:xfrm>
            <a:off x="1157658" y="2429853"/>
            <a:ext cx="10127757" cy="3322270"/>
          </a:xfrm>
          <a:prstGeom prst="rect">
            <a:avLst/>
          </a:prstGeom>
        </p:spPr>
      </p:pic>
    </p:spTree>
    <p:extLst>
      <p:ext uri="{BB962C8B-B14F-4D97-AF65-F5344CB8AC3E}">
        <p14:creationId xmlns:p14="http://schemas.microsoft.com/office/powerpoint/2010/main" val="767344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solidFill>
                  <a:schemeClr val="accent4"/>
                </a:solidFill>
              </a:rPr>
              <a:t>SCREEN SHOT</a:t>
            </a:r>
            <a:endParaRPr lang="en-US" sz="4800" b="1" i="1" dirty="0">
              <a:solidFill>
                <a:schemeClr val="accent4"/>
              </a:solidFill>
            </a:endParaRPr>
          </a:p>
        </p:txBody>
      </p:sp>
      <p:sp>
        <p:nvSpPr>
          <p:cNvPr id="3" name="Content Placeholder 2"/>
          <p:cNvSpPr>
            <a:spLocks noGrp="1"/>
          </p:cNvSpPr>
          <p:nvPr>
            <p:ph idx="1"/>
          </p:nvPr>
        </p:nvSpPr>
        <p:spPr>
          <a:xfrm>
            <a:off x="1433146" y="2672862"/>
            <a:ext cx="9601196" cy="2936629"/>
          </a:xfrm>
        </p:spPr>
        <p:txBody>
          <a:bodyPr>
            <a:normAutofit/>
          </a:bodyPr>
          <a:lstStyle/>
          <a:p>
            <a:pPr marL="0" indent="0">
              <a:buClr>
                <a:srgbClr val="002060"/>
              </a:buClr>
              <a:buNone/>
            </a:pPr>
            <a:endParaRPr lang="en-US" sz="2800" b="1" dirty="0">
              <a:solidFill>
                <a:srgbClr val="002060"/>
              </a:solidFill>
              <a:cs typeface="Leelawadee UI" panose="020B0502040204020203" pitchFamily="34" charset="-34"/>
            </a:endParaRP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799442A3-E1C4-4FC0-B371-F90BAD96D410}"/>
              </a:ext>
            </a:extLst>
          </p:cNvPr>
          <p:cNvPicPr>
            <a:picLocks noChangeAspect="1"/>
          </p:cNvPicPr>
          <p:nvPr/>
        </p:nvPicPr>
        <p:blipFill rotWithShape="1">
          <a:blip r:embed="rId4"/>
          <a:srcRect l="5705" t="8319" b="4502"/>
          <a:stretch/>
        </p:blipFill>
        <p:spPr>
          <a:xfrm>
            <a:off x="1295403" y="2377830"/>
            <a:ext cx="9958752" cy="3710355"/>
          </a:xfrm>
          <a:prstGeom prst="rect">
            <a:avLst/>
          </a:prstGeom>
        </p:spPr>
      </p:pic>
    </p:spTree>
    <p:extLst>
      <p:ext uri="{BB962C8B-B14F-4D97-AF65-F5344CB8AC3E}">
        <p14:creationId xmlns:p14="http://schemas.microsoft.com/office/powerpoint/2010/main" val="133269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solidFill>
                  <a:schemeClr val="accent4"/>
                </a:solidFill>
              </a:rPr>
              <a:t>SCREEN SHOT</a:t>
            </a:r>
            <a:endParaRPr lang="en-US" sz="4800" b="1" i="1" dirty="0">
              <a:solidFill>
                <a:schemeClr val="accent4"/>
              </a:solidFill>
            </a:endParaRPr>
          </a:p>
        </p:txBody>
      </p:sp>
      <p:sp>
        <p:nvSpPr>
          <p:cNvPr id="3" name="Content Placeholder 2"/>
          <p:cNvSpPr>
            <a:spLocks noGrp="1"/>
          </p:cNvSpPr>
          <p:nvPr>
            <p:ph idx="1"/>
          </p:nvPr>
        </p:nvSpPr>
        <p:spPr>
          <a:xfrm>
            <a:off x="1433146" y="2672862"/>
            <a:ext cx="9601196" cy="2936629"/>
          </a:xfrm>
        </p:spPr>
        <p:txBody>
          <a:bodyPr>
            <a:normAutofit/>
          </a:bodyPr>
          <a:lstStyle/>
          <a:p>
            <a:pPr marL="0" indent="0">
              <a:buClr>
                <a:srgbClr val="002060"/>
              </a:buClr>
              <a:buNone/>
            </a:pPr>
            <a:endParaRPr lang="en-US" sz="2800" b="1" dirty="0">
              <a:solidFill>
                <a:srgbClr val="002060"/>
              </a:solidFill>
              <a:cs typeface="Leelawadee UI" panose="020B0502040204020203" pitchFamily="34" charset="-34"/>
            </a:endParaRP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2122998"/>
            <a:ext cx="10294938" cy="370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38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smtClean="0">
                <a:solidFill>
                  <a:schemeClr val="accent4"/>
                </a:solidFill>
              </a:rPr>
              <a:t>SCREEN SHOT</a:t>
            </a:r>
            <a:endParaRPr lang="en-US" sz="4800" b="1" i="1" dirty="0">
              <a:solidFill>
                <a:schemeClr val="accent4"/>
              </a:solidFill>
            </a:endParaRPr>
          </a:p>
        </p:txBody>
      </p:sp>
      <p:sp>
        <p:nvSpPr>
          <p:cNvPr id="3" name="Content Placeholder 2"/>
          <p:cNvSpPr>
            <a:spLocks noGrp="1"/>
          </p:cNvSpPr>
          <p:nvPr>
            <p:ph idx="1"/>
          </p:nvPr>
        </p:nvSpPr>
        <p:spPr>
          <a:xfrm>
            <a:off x="1433146" y="2672862"/>
            <a:ext cx="9601196" cy="2936629"/>
          </a:xfrm>
        </p:spPr>
        <p:txBody>
          <a:bodyPr>
            <a:normAutofit/>
          </a:bodyPr>
          <a:lstStyle/>
          <a:p>
            <a:pPr marL="0" indent="0">
              <a:buClr>
                <a:srgbClr val="002060"/>
              </a:buClr>
              <a:buNone/>
            </a:pPr>
            <a:endParaRPr lang="en-US" sz="2800" b="1" dirty="0">
              <a:solidFill>
                <a:srgbClr val="002060"/>
              </a:solidFill>
              <a:cs typeface="Leelawadee UI" panose="020B0502040204020203" pitchFamily="34" charset="-34"/>
            </a:endParaRPr>
          </a:p>
          <a:p>
            <a:pPr>
              <a:buClr>
                <a:srgbClr val="002060"/>
              </a:buClr>
              <a:buFont typeface="Wingdings" pitchFamily="2" charset="2"/>
              <a:buChar char="v"/>
            </a:pPr>
            <a:endParaRPr lang="en-US" sz="2800" b="1" i="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5E258D62-2273-4054-BB89-A3D8BCF1A28D}"/>
              </a:ext>
            </a:extLst>
          </p:cNvPr>
          <p:cNvPicPr>
            <a:picLocks noChangeAspect="1"/>
          </p:cNvPicPr>
          <p:nvPr/>
        </p:nvPicPr>
        <p:blipFill rotWithShape="1">
          <a:blip r:embed="rId4"/>
          <a:srcRect t="7505" b="4610"/>
          <a:stretch/>
        </p:blipFill>
        <p:spPr>
          <a:xfrm>
            <a:off x="930303" y="2449002"/>
            <a:ext cx="10440062" cy="3586038"/>
          </a:xfrm>
          <a:prstGeom prst="rect">
            <a:avLst/>
          </a:prstGeom>
        </p:spPr>
      </p:pic>
    </p:spTree>
    <p:extLst>
      <p:ext uri="{BB962C8B-B14F-4D97-AF65-F5344CB8AC3E}">
        <p14:creationId xmlns:p14="http://schemas.microsoft.com/office/powerpoint/2010/main" val="39228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solidFill>
                  <a:schemeClr val="accent4"/>
                </a:solidFill>
              </a:rPr>
              <a:t>REFERENCES</a:t>
            </a:r>
          </a:p>
        </p:txBody>
      </p:sp>
      <p:sp>
        <p:nvSpPr>
          <p:cNvPr id="3" name="Content Placeholder 2"/>
          <p:cNvSpPr>
            <a:spLocks noGrp="1"/>
          </p:cNvSpPr>
          <p:nvPr>
            <p:ph idx="1"/>
          </p:nvPr>
        </p:nvSpPr>
        <p:spPr>
          <a:xfrm>
            <a:off x="1433146" y="2672862"/>
            <a:ext cx="9601196" cy="2936629"/>
          </a:xfrm>
        </p:spPr>
        <p:txBody>
          <a:bodyPr>
            <a:normAutofit lnSpcReduction="10000"/>
          </a:bodyPr>
          <a:lstStyle/>
          <a:p>
            <a:pPr>
              <a:buClr>
                <a:srgbClr val="002060"/>
              </a:buClr>
              <a:buFont typeface="Wingdings" pitchFamily="2" charset="2"/>
              <a:buChar char="v"/>
            </a:pPr>
            <a:r>
              <a:rPr lang="en-US" sz="2800" b="1" i="1" dirty="0">
                <a:solidFill>
                  <a:srgbClr val="002060"/>
                </a:solidFill>
                <a:latin typeface="Leelawadee UI" panose="020B0502040204020203" pitchFamily="34" charset="-34"/>
                <a:cs typeface="Leelawadee UI" panose="020B0502040204020203" pitchFamily="34" charset="-34"/>
              </a:rPr>
              <a:t> </a:t>
            </a:r>
            <a:r>
              <a:rPr lang="en-US" sz="3200" b="1" dirty="0">
                <a:solidFill>
                  <a:schemeClr val="accent3">
                    <a:lumMod val="50000"/>
                  </a:schemeClr>
                </a:solidFill>
                <a:cs typeface="Leelawadee UI" panose="020B0502040204020203" pitchFamily="34" charset="-34"/>
                <a:hlinkClick r:id="rId2">
                  <a:extLst>
                    <a:ext uri="{A12FA001-AC4F-418D-AE19-62706E023703}">
                      <ahyp:hlinkClr xmlns:ahyp="http://schemas.microsoft.com/office/drawing/2018/hyperlinkcolor" xmlns="" val="tx"/>
                    </a:ext>
                  </a:extLst>
                </a:hlinkClick>
              </a:rPr>
              <a:t>https://www.signitysolutions.com/blog/steps-to-create-job-portal-website/</a:t>
            </a:r>
            <a:endParaRPr lang="en-US" sz="3200" b="1" dirty="0">
              <a:solidFill>
                <a:schemeClr val="accent3">
                  <a:lumMod val="50000"/>
                </a:schemeClr>
              </a:solidFill>
              <a:cs typeface="Leelawadee UI" panose="020B0502040204020203" pitchFamily="34" charset="-34"/>
            </a:endParaRPr>
          </a:p>
          <a:p>
            <a:pPr>
              <a:buClr>
                <a:srgbClr val="002060"/>
              </a:buClr>
              <a:buFont typeface="Wingdings" pitchFamily="2" charset="2"/>
              <a:buChar char="v"/>
            </a:pPr>
            <a:r>
              <a:rPr lang="en-US" sz="3200" b="1" dirty="0">
                <a:solidFill>
                  <a:schemeClr val="accent3">
                    <a:lumMod val="50000"/>
                  </a:schemeClr>
                </a:solidFill>
                <a:cs typeface="Leelawadee UI" panose="020B0502040204020203" pitchFamily="34" charset="-34"/>
                <a:hlinkClick r:id="rId3">
                  <a:extLst>
                    <a:ext uri="{A12FA001-AC4F-418D-AE19-62706E023703}">
                      <ahyp:hlinkClr xmlns:ahyp="http://schemas.microsoft.com/office/drawing/2018/hyperlinkcolor" xmlns="" val="tx"/>
                    </a:ext>
                  </a:extLst>
                </a:hlinkClick>
              </a:rPr>
              <a:t>https://www.w3schools.com/php/</a:t>
            </a:r>
            <a:endParaRPr lang="en-US" sz="3200" b="1" dirty="0">
              <a:solidFill>
                <a:schemeClr val="accent3">
                  <a:lumMod val="50000"/>
                </a:schemeClr>
              </a:solidFill>
              <a:cs typeface="Leelawadee UI" panose="020B0502040204020203" pitchFamily="34" charset="-34"/>
            </a:endParaRPr>
          </a:p>
          <a:p>
            <a:pPr>
              <a:buClr>
                <a:srgbClr val="002060"/>
              </a:buClr>
              <a:buFont typeface="Wingdings" pitchFamily="2" charset="2"/>
              <a:buChar char="v"/>
            </a:pPr>
            <a:r>
              <a:rPr lang="en-US" sz="3200" b="1" dirty="0">
                <a:solidFill>
                  <a:schemeClr val="accent3">
                    <a:lumMod val="50000"/>
                  </a:schemeClr>
                </a:solidFill>
                <a:cs typeface="Leelawadee UI" panose="020B0502040204020203" pitchFamily="34" charset="-34"/>
                <a:hlinkClick r:id="rId4">
                  <a:extLst>
                    <a:ext uri="{A12FA001-AC4F-418D-AE19-62706E023703}">
                      <ahyp:hlinkClr xmlns:ahyp="http://schemas.microsoft.com/office/drawing/2018/hyperlinkcolor" xmlns="" val="tx"/>
                    </a:ext>
                  </a:extLst>
                </a:hlinkClick>
              </a:rPr>
              <a:t>https://www.youtube.com/watch?v=gHE9lCxid0k&amp;t=5s</a:t>
            </a:r>
            <a:endParaRPr lang="en-US" sz="3200" b="1" dirty="0">
              <a:solidFill>
                <a:schemeClr val="accent3">
                  <a:lumMod val="50000"/>
                </a:schemeClr>
              </a:solidFill>
              <a:cs typeface="Leelawadee UI" panose="020B0502040204020203" pitchFamily="34" charset="-34"/>
            </a:endParaRPr>
          </a:p>
          <a:p>
            <a:pPr marL="0" indent="0">
              <a:buClr>
                <a:srgbClr val="002060"/>
              </a:buClr>
              <a:buNone/>
            </a:pPr>
            <a:endParaRPr lang="en-US" sz="2800" b="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297" y="683662"/>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13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A82ACBE-41E5-4C1B-B44D-A475CC9BB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83" y="523104"/>
            <a:ext cx="11132031" cy="5744532"/>
          </a:xfrm>
          <a:prstGeom prst="rect">
            <a:avLst/>
          </a:prstGeom>
        </p:spPr>
      </p:pic>
    </p:spTree>
    <p:extLst>
      <p:ext uri="{BB962C8B-B14F-4D97-AF65-F5344CB8AC3E}">
        <p14:creationId xmlns:p14="http://schemas.microsoft.com/office/powerpoint/2010/main" val="6357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4"/>
                </a:solidFill>
              </a:rPr>
              <a:t>CONTENTS</a:t>
            </a:r>
          </a:p>
        </p:txBody>
      </p:sp>
      <p:sp>
        <p:nvSpPr>
          <p:cNvPr id="3" name="Content Placeholder 2"/>
          <p:cNvSpPr>
            <a:spLocks noGrp="1"/>
          </p:cNvSpPr>
          <p:nvPr>
            <p:ph idx="1"/>
          </p:nvPr>
        </p:nvSpPr>
        <p:spPr>
          <a:xfrm>
            <a:off x="1295401" y="2556931"/>
            <a:ext cx="4985758" cy="3638769"/>
          </a:xfrm>
        </p:spPr>
        <p:txBody>
          <a:bodyPr>
            <a:normAutofit fontScale="85000" lnSpcReduction="20000"/>
          </a:bodyPr>
          <a:lstStyle/>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DEFINITION</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DESCRIPTION</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OBJECTIVE</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MOTIVATION</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HARDWARE &amp; SOFTWARE REQUIREMENT</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FLOWCHART</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FRONTEND / BACKEND</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FEATURES</a:t>
            </a:r>
          </a:p>
          <a:p>
            <a:pPr>
              <a:buClr>
                <a:srgbClr val="002060"/>
              </a:buClr>
              <a:buFont typeface="Wingdings" panose="05000000000000000000" pitchFamily="2" charset="2"/>
              <a:buChar char="v"/>
            </a:pPr>
            <a:r>
              <a:rPr lang="en-US" b="1" dirty="0">
                <a:solidFill>
                  <a:srgbClr val="002060"/>
                </a:solidFill>
                <a:cs typeface="Leelawadee UI" panose="020B0502040204020203" pitchFamily="34" charset="-34"/>
              </a:rPr>
              <a:t>REFERENCES</a:t>
            </a:r>
          </a:p>
        </p:txBody>
      </p:sp>
      <p:pic>
        <p:nvPicPr>
          <p:cNvPr id="4" name="Picture 8" descr="Image result for college social net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678" y="2883207"/>
            <a:ext cx="4270159" cy="2625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harusat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026" y="632388"/>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andubhai S Patel Institute of Technology, Chan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32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4"/>
                </a:solidFill>
              </a:rPr>
              <a:t>   DEFINITION</a:t>
            </a:r>
          </a:p>
        </p:txBody>
      </p:sp>
      <p:sp>
        <p:nvSpPr>
          <p:cNvPr id="3" name="Content Placeholder 2"/>
          <p:cNvSpPr>
            <a:spLocks noGrp="1"/>
          </p:cNvSpPr>
          <p:nvPr>
            <p:ph idx="1"/>
          </p:nvPr>
        </p:nvSpPr>
        <p:spPr>
          <a:xfrm>
            <a:off x="1178169" y="2822332"/>
            <a:ext cx="9718430" cy="2971800"/>
          </a:xfrm>
        </p:spPr>
        <p:txBody>
          <a:bodyPr>
            <a:normAutofit/>
          </a:bodyPr>
          <a:lstStyle/>
          <a:p>
            <a:pPr>
              <a:lnSpc>
                <a:spcPct val="170000"/>
              </a:lnSpc>
              <a:spcBef>
                <a:spcPts val="1200"/>
              </a:spcBef>
              <a:buClr>
                <a:srgbClr val="002060"/>
              </a:buClr>
              <a:buFont typeface="Wingdings" panose="05000000000000000000" pitchFamily="2" charset="2"/>
              <a:buChar char="v"/>
            </a:pPr>
            <a:r>
              <a:rPr lang="en-IN" sz="2800" b="1" dirty="0">
                <a:solidFill>
                  <a:srgbClr val="002060"/>
                </a:solidFill>
                <a:cs typeface="Leelawadee UI" panose="020B0502040204020203" pitchFamily="34" charset="-34"/>
              </a:rPr>
              <a:t> Job portal website is web based application which brings job recruiters to job seeker and vice versa.</a:t>
            </a: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480" y="625661"/>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7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4"/>
                </a:solidFill>
              </a:rPr>
              <a:t>      DESCRIPTION</a:t>
            </a:r>
          </a:p>
        </p:txBody>
      </p:sp>
      <p:sp>
        <p:nvSpPr>
          <p:cNvPr id="3" name="Content Placeholder 2"/>
          <p:cNvSpPr>
            <a:spLocks noGrp="1"/>
          </p:cNvSpPr>
          <p:nvPr>
            <p:ph idx="1"/>
          </p:nvPr>
        </p:nvSpPr>
        <p:spPr>
          <a:xfrm>
            <a:off x="1178168" y="2822332"/>
            <a:ext cx="10220759" cy="3121268"/>
          </a:xfrm>
        </p:spPr>
        <p:txBody>
          <a:bodyPr>
            <a:noAutofit/>
          </a:bodyPr>
          <a:lstStyle/>
          <a:p>
            <a:pPr>
              <a:lnSpc>
                <a:spcPct val="170000"/>
              </a:lnSpc>
              <a:spcBef>
                <a:spcPts val="1200"/>
              </a:spcBef>
              <a:buClr>
                <a:srgbClr val="002060"/>
              </a:buClr>
              <a:buFont typeface="Wingdings" panose="05000000000000000000" pitchFamily="2" charset="2"/>
              <a:buChar char="v"/>
            </a:pPr>
            <a:r>
              <a:rPr lang="en-US" sz="2100" b="1" dirty="0">
                <a:solidFill>
                  <a:srgbClr val="002060"/>
                </a:solidFill>
                <a:cs typeface="Leelawadee UI" panose="020B0502040204020203" pitchFamily="34" charset="-34"/>
              </a:rPr>
              <a:t>Job portal is developed for creating an interactive job vacancy Portal for candidates.</a:t>
            </a:r>
            <a:endParaRPr lang="en-IN" sz="2100" b="1" dirty="0">
              <a:solidFill>
                <a:srgbClr val="002060"/>
              </a:solidFill>
              <a:cs typeface="Leelawadee UI" panose="020B0502040204020203" pitchFamily="34" charset="-34"/>
            </a:endParaRPr>
          </a:p>
          <a:p>
            <a:pPr>
              <a:lnSpc>
                <a:spcPct val="170000"/>
              </a:lnSpc>
              <a:spcBef>
                <a:spcPts val="1200"/>
              </a:spcBef>
              <a:buClr>
                <a:srgbClr val="002060"/>
              </a:buClr>
              <a:buFont typeface="Wingdings" panose="05000000000000000000" pitchFamily="2" charset="2"/>
              <a:buChar char="v"/>
            </a:pPr>
            <a:r>
              <a:rPr lang="en-US" sz="2100" b="1" dirty="0">
                <a:solidFill>
                  <a:srgbClr val="002060"/>
                </a:solidFill>
                <a:cs typeface="Leelawadee UI" panose="020B0502040204020203" pitchFamily="34" charset="-34"/>
              </a:rPr>
              <a:t>It enables jobseekers to post their resume, search for jobs, view personal job listings.</a:t>
            </a:r>
          </a:p>
          <a:p>
            <a:pPr>
              <a:lnSpc>
                <a:spcPct val="170000"/>
              </a:lnSpc>
              <a:spcBef>
                <a:spcPts val="1200"/>
              </a:spcBef>
              <a:buClr>
                <a:srgbClr val="002060"/>
              </a:buClr>
              <a:buFont typeface="Wingdings" panose="05000000000000000000" pitchFamily="2" charset="2"/>
              <a:buChar char="v"/>
            </a:pPr>
            <a:r>
              <a:rPr lang="en-US" sz="2100" b="1" dirty="0">
                <a:solidFill>
                  <a:srgbClr val="002060"/>
                </a:solidFill>
                <a:cs typeface="Leelawadee UI" panose="020B0502040204020203" pitchFamily="34" charset="-34"/>
              </a:rPr>
              <a:t> It  provides various companies to place their vacancy profile on the site and also have an option to search candidate resumes.</a:t>
            </a: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480" y="625661"/>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3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4"/>
                </a:solidFill>
              </a:rPr>
              <a:t>OBJECTIVE</a:t>
            </a:r>
          </a:p>
        </p:txBody>
      </p:sp>
      <p:sp>
        <p:nvSpPr>
          <p:cNvPr id="3" name="Content Placeholder 2"/>
          <p:cNvSpPr>
            <a:spLocks noGrp="1"/>
          </p:cNvSpPr>
          <p:nvPr>
            <p:ph idx="1"/>
          </p:nvPr>
        </p:nvSpPr>
        <p:spPr>
          <a:xfrm>
            <a:off x="1295402" y="2588654"/>
            <a:ext cx="9509973" cy="2806306"/>
          </a:xfrm>
        </p:spPr>
        <p:txBody>
          <a:bodyPr>
            <a:normAutofit/>
          </a:bodyPr>
          <a:lstStyle/>
          <a:p>
            <a:pPr marL="0" indent="0" algn="just">
              <a:lnSpc>
                <a:spcPct val="150000"/>
              </a:lnSpc>
              <a:buClr>
                <a:srgbClr val="002060"/>
              </a:buClr>
              <a:buNone/>
            </a:pPr>
            <a:r>
              <a:rPr lang="en-US" sz="2800" b="1" dirty="0">
                <a:solidFill>
                  <a:srgbClr val="002060"/>
                </a:solidFill>
                <a:cs typeface="Leelawadee UI" panose="020B0502040204020203" pitchFamily="34" charset="-34"/>
              </a:rPr>
              <a:t>The objective of the Job Portal is to enable jobseekers to place their resumes and find appropriate jobs while companies to publish their vacancies and find good candidates for the suitable job.</a:t>
            </a: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34" y="679477"/>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2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4"/>
                </a:solidFill>
              </a:rPr>
              <a:t>MOTIVATION</a:t>
            </a:r>
          </a:p>
        </p:txBody>
      </p:sp>
      <p:sp>
        <p:nvSpPr>
          <p:cNvPr id="3" name="Content Placeholder 2"/>
          <p:cNvSpPr>
            <a:spLocks noGrp="1"/>
          </p:cNvSpPr>
          <p:nvPr>
            <p:ph idx="1"/>
          </p:nvPr>
        </p:nvSpPr>
        <p:spPr>
          <a:xfrm>
            <a:off x="1295402" y="2588654"/>
            <a:ext cx="9509973" cy="2806306"/>
          </a:xfrm>
        </p:spPr>
        <p:txBody>
          <a:bodyPr>
            <a:normAutofit fontScale="92500" lnSpcReduction="20000"/>
          </a:bodyPr>
          <a:lstStyle/>
          <a:p>
            <a:pPr algn="just">
              <a:lnSpc>
                <a:spcPct val="150000"/>
              </a:lnSpc>
              <a:buClr>
                <a:srgbClr val="002060"/>
              </a:buClr>
              <a:buFont typeface="Wingdings" panose="05000000000000000000" pitchFamily="2" charset="2"/>
              <a:buChar char="v"/>
            </a:pPr>
            <a:r>
              <a:rPr lang="en-US" sz="2800" b="1" dirty="0">
                <a:solidFill>
                  <a:srgbClr val="002060"/>
                </a:solidFill>
                <a:cs typeface="Leelawadee UI" panose="020B0502040204020203" pitchFamily="34" charset="-34"/>
              </a:rPr>
              <a:t>In real-time interaction of recruiters with the candidate becomes more time-consuming. So, to reduce the wastage of time, companies need to act fast with the new advancement for candidate hiring in the market. Creating a job portal would work to consume less time.</a:t>
            </a: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34" y="679477"/>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0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i="1" dirty="0">
                <a:solidFill>
                  <a:schemeClr val="accent4"/>
                </a:solidFill>
              </a:rPr>
              <a:t>        HARDWARE AND SOFTWARE REQUIREMENTS</a:t>
            </a:r>
          </a:p>
        </p:txBody>
      </p:sp>
      <p:sp>
        <p:nvSpPr>
          <p:cNvPr id="6" name="Content Placeholder 5"/>
          <p:cNvSpPr>
            <a:spLocks noGrp="1"/>
          </p:cNvSpPr>
          <p:nvPr>
            <p:ph idx="1"/>
          </p:nvPr>
        </p:nvSpPr>
        <p:spPr/>
        <p:txBody>
          <a:bodyPr>
            <a:normAutofit/>
          </a:bodyPr>
          <a:lstStyle/>
          <a:p>
            <a:pPr algn="ctr">
              <a:buNone/>
            </a:pPr>
            <a:r>
              <a:rPr lang="en-US" b="1" i="1" dirty="0">
                <a:solidFill>
                  <a:srgbClr val="00194C"/>
                </a:solidFill>
                <a:cs typeface="Leelawadee UI" panose="020B0502040204020203" pitchFamily="34" charset="-34"/>
              </a:rPr>
              <a:t>HARDWARE </a:t>
            </a:r>
          </a:p>
          <a:p>
            <a:pPr lvl="0">
              <a:buClr>
                <a:srgbClr val="002060"/>
              </a:buClr>
              <a:buFont typeface="Wingdings" pitchFamily="2" charset="2"/>
              <a:buChar char="v"/>
            </a:pPr>
            <a:r>
              <a:rPr lang="en-US" sz="1800" b="1" dirty="0">
                <a:solidFill>
                  <a:srgbClr val="002060"/>
                </a:solidFill>
                <a:cs typeface="Leelawadee UI" panose="020B0502040204020203" pitchFamily="34" charset="-34"/>
              </a:rPr>
              <a:t>Processor : Pentium IV or Above</a:t>
            </a:r>
          </a:p>
          <a:p>
            <a:pPr>
              <a:buClr>
                <a:srgbClr val="002060"/>
              </a:buClr>
              <a:buFont typeface="Wingdings" pitchFamily="2" charset="2"/>
              <a:buChar char="v"/>
            </a:pPr>
            <a:r>
              <a:rPr lang="en-US" sz="1800" b="1" dirty="0">
                <a:solidFill>
                  <a:srgbClr val="002060"/>
                </a:solidFill>
                <a:cs typeface="Leelawadee UI" panose="020B0502040204020203" pitchFamily="34" charset="-34"/>
              </a:rPr>
              <a:t>1GB  RAM and higher</a:t>
            </a:r>
          </a:p>
          <a:p>
            <a:pPr algn="ctr">
              <a:buNone/>
            </a:pPr>
            <a:r>
              <a:rPr lang="en-US" b="1" dirty="0">
                <a:solidFill>
                  <a:srgbClr val="00194C"/>
                </a:solidFill>
                <a:cs typeface="Leelawadee UI" panose="020B0502040204020203" pitchFamily="34" charset="-34"/>
              </a:rPr>
              <a:t>SOFTWARE</a:t>
            </a:r>
          </a:p>
          <a:p>
            <a:pPr>
              <a:buClr>
                <a:srgbClr val="002060"/>
              </a:buClr>
              <a:buFont typeface="Wingdings" pitchFamily="2" charset="2"/>
              <a:buChar char="v"/>
            </a:pPr>
            <a:r>
              <a:rPr lang="en-US" sz="1800" b="1" dirty="0">
                <a:solidFill>
                  <a:srgbClr val="002060"/>
                </a:solidFill>
                <a:cs typeface="Leelawadee UI" panose="020B0502040204020203" pitchFamily="34" charset="-34"/>
              </a:rPr>
              <a:t>Sublime text/VS Code</a:t>
            </a:r>
          </a:p>
          <a:p>
            <a:pPr>
              <a:buClr>
                <a:srgbClr val="002060"/>
              </a:buClr>
              <a:buFont typeface="Wingdings" pitchFamily="2" charset="2"/>
              <a:buChar char="v"/>
            </a:pPr>
            <a:r>
              <a:rPr lang="en-US" sz="1800" b="1" dirty="0" err="1">
                <a:solidFill>
                  <a:srgbClr val="002060"/>
                </a:solidFill>
                <a:cs typeface="Leelawadee UI" panose="020B0502040204020203" pitchFamily="34" charset="-34"/>
              </a:rPr>
              <a:t>Xampp</a:t>
            </a:r>
            <a:r>
              <a:rPr lang="en-US" sz="1800" b="1" dirty="0">
                <a:solidFill>
                  <a:srgbClr val="002060"/>
                </a:solidFill>
                <a:cs typeface="Leelawadee UI" panose="020B0502040204020203" pitchFamily="34" charset="-34"/>
              </a:rPr>
              <a:t>/</a:t>
            </a:r>
            <a:r>
              <a:rPr lang="en-US" sz="1800" b="1" dirty="0" err="1">
                <a:solidFill>
                  <a:srgbClr val="002060"/>
                </a:solidFill>
                <a:cs typeface="Leelawadee UI" panose="020B0502040204020203" pitchFamily="34" charset="-34"/>
              </a:rPr>
              <a:t>Wampp</a:t>
            </a:r>
            <a:r>
              <a:rPr lang="en-US" sz="1800" b="1" dirty="0">
                <a:solidFill>
                  <a:srgbClr val="002060"/>
                </a:solidFill>
                <a:cs typeface="Leelawadee UI" panose="020B0502040204020203" pitchFamily="34" charset="-34"/>
              </a:rPr>
              <a:t> Server</a:t>
            </a:r>
          </a:p>
          <a:p>
            <a:pPr>
              <a:buClr>
                <a:srgbClr val="002060"/>
              </a:buClr>
              <a:buFont typeface="Wingdings" pitchFamily="2" charset="2"/>
              <a:buChar char="v"/>
            </a:pPr>
            <a:r>
              <a:rPr lang="en-US" sz="1800" b="1" dirty="0">
                <a:solidFill>
                  <a:srgbClr val="002060"/>
                </a:solidFill>
                <a:cs typeface="Leelawadee UI" panose="020B0502040204020203" pitchFamily="34" charset="-34"/>
              </a:rPr>
              <a:t>Web Browser</a:t>
            </a:r>
          </a:p>
          <a:p>
            <a:pPr>
              <a:buClr>
                <a:srgbClr val="002060"/>
              </a:buClr>
              <a:buFont typeface="Wingdings" pitchFamily="2" charset="2"/>
              <a:buChar char="v"/>
            </a:pPr>
            <a:endParaRPr lang="en-US" b="1" i="1" dirty="0">
              <a:solidFill>
                <a:srgbClr val="002060"/>
              </a:solidFill>
              <a:latin typeface="Leelawadee UI" panose="020B0502040204020203" pitchFamily="34" charset="-34"/>
              <a:cs typeface="Leelawadee UI" panose="020B0502040204020203" pitchFamily="34" charset="-34"/>
            </a:endParaRPr>
          </a:p>
          <a:p>
            <a:pPr>
              <a:buClr>
                <a:srgbClr val="002060"/>
              </a:buClr>
              <a:buNone/>
            </a:pPr>
            <a:endParaRPr lang="en-US" sz="2200" b="1" i="1" dirty="0">
              <a:solidFill>
                <a:srgbClr val="002060"/>
              </a:solidFill>
              <a:latin typeface="Leelawadee UI" panose="020B0502040204020203" pitchFamily="34" charset="-34"/>
              <a:cs typeface="Leelawadee UI" panose="020B0502040204020203" pitchFamily="34" charset="-34"/>
            </a:endParaRPr>
          </a:p>
          <a:p>
            <a:pPr lvl="0">
              <a:buClr>
                <a:srgbClr val="002060"/>
              </a:buClr>
              <a:buFont typeface="Wingdings" pitchFamily="2" charset="2"/>
              <a:buChar char="v"/>
            </a:pPr>
            <a:endParaRPr lang="en-US" sz="2200" b="1" dirty="0">
              <a:solidFill>
                <a:srgbClr val="002060"/>
              </a:solidFill>
              <a:latin typeface="Leelawadee UI" panose="020B0502040204020203" pitchFamily="34" charset="-34"/>
              <a:cs typeface="Leelawadee UI" panose="020B0502040204020203" pitchFamily="34" charset="-34"/>
            </a:endParaRPr>
          </a:p>
          <a:p>
            <a:pPr>
              <a:buClr>
                <a:srgbClr val="002060"/>
              </a:buClr>
              <a:buFont typeface="Wingdings" pitchFamily="2" charset="2"/>
              <a:buChar char="v"/>
            </a:pPr>
            <a:endParaRPr lang="en-US" b="1" dirty="0">
              <a:solidFill>
                <a:srgbClr val="002060"/>
              </a:solidFill>
              <a:latin typeface="Leelawadee UI" panose="020B0502040204020203" pitchFamily="34" charset="-34"/>
              <a:cs typeface="Leelawadee UI" panose="020B0502040204020203" pitchFamily="34" charset="-34"/>
            </a:endParaRPr>
          </a:p>
        </p:txBody>
      </p:sp>
      <p:pic>
        <p:nvPicPr>
          <p:cNvPr id="4" name="Picture 2" descr="Image result for charusat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481" y="689757"/>
            <a:ext cx="2187723" cy="9443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dubhai S Patel Institute of Technology, Cha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0B1CE75-757E-4160-801C-922BFF065E52}"/>
              </a:ext>
            </a:extLst>
          </p:cNvPr>
          <p:cNvSpPr txBox="1"/>
          <p:nvPr/>
        </p:nvSpPr>
        <p:spPr>
          <a:xfrm>
            <a:off x="1162974" y="3075057"/>
            <a:ext cx="3497803" cy="707886"/>
          </a:xfrm>
          <a:prstGeom prst="rect">
            <a:avLst/>
          </a:prstGeom>
          <a:noFill/>
        </p:spPr>
        <p:txBody>
          <a:bodyPr wrap="square" rtlCol="0">
            <a:spAutoFit/>
          </a:bodyPr>
          <a:lstStyle/>
          <a:p>
            <a:r>
              <a:rPr lang="en-US" sz="4000" b="1" i="1" dirty="0">
                <a:solidFill>
                  <a:schemeClr val="accent4"/>
                </a:solidFill>
              </a:rPr>
              <a:t>FLOWCHART</a:t>
            </a:r>
            <a:endParaRPr lang="en-US" sz="4000" dirty="0"/>
          </a:p>
        </p:txBody>
      </p:sp>
      <p:pic>
        <p:nvPicPr>
          <p:cNvPr id="3" name="Picture 2">
            <a:extLst>
              <a:ext uri="{FF2B5EF4-FFF2-40B4-BE49-F238E27FC236}">
                <a16:creationId xmlns:a16="http://schemas.microsoft.com/office/drawing/2014/main" xmlns="" id="{816B0655-9C3F-40ED-9DC6-56B162D5E72E}"/>
              </a:ext>
            </a:extLst>
          </p:cNvPr>
          <p:cNvPicPr>
            <a:picLocks noChangeAspect="1"/>
          </p:cNvPicPr>
          <p:nvPr/>
        </p:nvPicPr>
        <p:blipFill>
          <a:blip r:embed="rId2"/>
          <a:stretch>
            <a:fillRect/>
          </a:stretch>
        </p:blipFill>
        <p:spPr>
          <a:xfrm>
            <a:off x="4760102" y="773724"/>
            <a:ext cx="6634729" cy="5087814"/>
          </a:xfrm>
          <a:prstGeom prst="rect">
            <a:avLst/>
          </a:prstGeom>
        </p:spPr>
      </p:pic>
    </p:spTree>
    <p:extLst>
      <p:ext uri="{BB962C8B-B14F-4D97-AF65-F5344CB8AC3E}">
        <p14:creationId xmlns:p14="http://schemas.microsoft.com/office/powerpoint/2010/main" val="31152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dirty="0">
                <a:solidFill>
                  <a:schemeClr val="accent4"/>
                </a:solidFill>
              </a:rPr>
              <a:t>FRONT END / BACK END</a:t>
            </a:r>
          </a:p>
        </p:txBody>
      </p:sp>
      <p:sp>
        <p:nvSpPr>
          <p:cNvPr id="6" name="Content Placeholder 5"/>
          <p:cNvSpPr>
            <a:spLocks noGrp="1"/>
          </p:cNvSpPr>
          <p:nvPr>
            <p:ph idx="1"/>
          </p:nvPr>
        </p:nvSpPr>
        <p:spPr/>
        <p:txBody>
          <a:bodyPr>
            <a:normAutofit/>
          </a:bodyPr>
          <a:lstStyle/>
          <a:p>
            <a:pPr>
              <a:buClr>
                <a:srgbClr val="002060"/>
              </a:buClr>
              <a:buFont typeface="Wingdings" pitchFamily="2" charset="2"/>
              <a:buChar char="v"/>
            </a:pPr>
            <a:r>
              <a:rPr lang="en-US" b="1" dirty="0">
                <a:solidFill>
                  <a:srgbClr val="002060"/>
                </a:solidFill>
                <a:cs typeface="Leelawadee UI" panose="020B0502040204020203" pitchFamily="34" charset="-34"/>
              </a:rPr>
              <a:t>HTML</a:t>
            </a:r>
          </a:p>
          <a:p>
            <a:pPr>
              <a:buClr>
                <a:srgbClr val="002060"/>
              </a:buClr>
              <a:buFont typeface="Wingdings" pitchFamily="2" charset="2"/>
              <a:buChar char="v"/>
            </a:pPr>
            <a:r>
              <a:rPr lang="en-US" b="1" dirty="0">
                <a:solidFill>
                  <a:srgbClr val="002060"/>
                </a:solidFill>
                <a:cs typeface="Leelawadee UI" panose="020B0502040204020203" pitchFamily="34" charset="-34"/>
              </a:rPr>
              <a:t>CSS</a:t>
            </a:r>
          </a:p>
          <a:p>
            <a:pPr>
              <a:buClr>
                <a:srgbClr val="002060"/>
              </a:buClr>
              <a:buFont typeface="Wingdings" pitchFamily="2" charset="2"/>
              <a:buChar char="v"/>
            </a:pPr>
            <a:r>
              <a:rPr lang="en-US" b="1" dirty="0">
                <a:solidFill>
                  <a:srgbClr val="002060"/>
                </a:solidFill>
                <a:cs typeface="Leelawadee UI" panose="020B0502040204020203" pitchFamily="34" charset="-34"/>
              </a:rPr>
              <a:t>BOOTSTRAP</a:t>
            </a:r>
          </a:p>
          <a:p>
            <a:pPr>
              <a:buClr>
                <a:srgbClr val="002060"/>
              </a:buClr>
              <a:buFont typeface="Wingdings" pitchFamily="2" charset="2"/>
              <a:buChar char="v"/>
            </a:pPr>
            <a:r>
              <a:rPr lang="en-US" b="1" dirty="0">
                <a:solidFill>
                  <a:srgbClr val="002060"/>
                </a:solidFill>
                <a:cs typeface="Leelawadee UI" panose="020B0502040204020203" pitchFamily="34" charset="-34"/>
              </a:rPr>
              <a:t>JAVASCRIPT</a:t>
            </a:r>
          </a:p>
          <a:p>
            <a:pPr>
              <a:buClr>
                <a:srgbClr val="002060"/>
              </a:buClr>
              <a:buFont typeface="Wingdings" pitchFamily="2" charset="2"/>
              <a:buChar char="v"/>
            </a:pPr>
            <a:r>
              <a:rPr lang="en-US" b="1" dirty="0">
                <a:solidFill>
                  <a:srgbClr val="002060"/>
                </a:solidFill>
                <a:cs typeface="Leelawadee UI" panose="020B0502040204020203" pitchFamily="34" charset="-34"/>
              </a:rPr>
              <a:t>PHP</a:t>
            </a:r>
          </a:p>
          <a:p>
            <a:pPr>
              <a:buClr>
                <a:srgbClr val="002060"/>
              </a:buClr>
              <a:buFont typeface="Wingdings" pitchFamily="2" charset="2"/>
              <a:buChar char="v"/>
            </a:pPr>
            <a:r>
              <a:rPr lang="en-US" b="1" dirty="0">
                <a:solidFill>
                  <a:srgbClr val="002060"/>
                </a:solidFill>
                <a:cs typeface="Leelawadee UI" panose="020B0502040204020203" pitchFamily="34" charset="-34"/>
              </a:rPr>
              <a:t>MySQL</a:t>
            </a:r>
          </a:p>
          <a:p>
            <a:pPr>
              <a:buClr>
                <a:srgbClr val="002060"/>
              </a:buClr>
              <a:buNone/>
            </a:pPr>
            <a:endParaRPr lang="en-US" sz="2200" b="1" dirty="0">
              <a:solidFill>
                <a:srgbClr val="002060"/>
              </a:solidFill>
              <a:cs typeface="Leelawadee UI" panose="020B0502040204020203" pitchFamily="34" charset="-34"/>
            </a:endParaRPr>
          </a:p>
          <a:p>
            <a:pPr lvl="0">
              <a:buClr>
                <a:srgbClr val="002060"/>
              </a:buClr>
              <a:buFont typeface="Wingdings" pitchFamily="2" charset="2"/>
              <a:buChar char="v"/>
            </a:pPr>
            <a:endParaRPr lang="en-US" sz="2200" b="1" dirty="0">
              <a:solidFill>
                <a:srgbClr val="002060"/>
              </a:solidFill>
              <a:cs typeface="Leelawadee UI" panose="020B0502040204020203" pitchFamily="34" charset="-34"/>
            </a:endParaRPr>
          </a:p>
          <a:p>
            <a:pPr>
              <a:buClr>
                <a:srgbClr val="002060"/>
              </a:buClr>
              <a:buFont typeface="Wingdings" pitchFamily="2" charset="2"/>
              <a:buChar char="v"/>
            </a:pPr>
            <a:endParaRPr lang="en-US" b="1" dirty="0">
              <a:solidFill>
                <a:srgbClr val="002060"/>
              </a:solidFill>
              <a:cs typeface="Leelawadee UI" panose="020B0502040204020203" pitchFamily="34" charset="-34"/>
            </a:endParaRPr>
          </a:p>
        </p:txBody>
      </p:sp>
      <p:sp>
        <p:nvSpPr>
          <p:cNvPr id="3" name="AutoShape 2" descr="Image result for htm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result for htm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C:\Users\shiva\Desktop\down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205" y="2635690"/>
            <a:ext cx="1381971" cy="138197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shiva\Desktop\download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116" y="2634052"/>
            <a:ext cx="1028966" cy="14536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shiva\Desktop\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639" y="4382310"/>
            <a:ext cx="1420485" cy="142048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shiva\Desktop\imag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877" y="4473389"/>
            <a:ext cx="2095846" cy="1090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charusat logo&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775" y="711199"/>
            <a:ext cx="2494608" cy="1076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andubhai S Patel Institute of Technology, Chang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3415" y="653138"/>
            <a:ext cx="1246118" cy="11158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hiva\Desktop\image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5723" y="2690410"/>
            <a:ext cx="2095846" cy="132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shiva\Desktop\download (2).png">
            <a:extLst>
              <a:ext uri="{FF2B5EF4-FFF2-40B4-BE49-F238E27FC236}">
                <a16:creationId xmlns:a16="http://schemas.microsoft.com/office/drawing/2014/main" xmlns="" id="{08600562-15F3-436C-8677-C68E0820E5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4069" y="4388572"/>
            <a:ext cx="1888028" cy="128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2907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748</TotalTime>
  <Words>255</Words>
  <Application>Microsoft Office PowerPoint</Application>
  <PresentationFormat>Custom</PresentationFormat>
  <Paragraphs>60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Organic</vt:lpstr>
      <vt:lpstr>SOFTWARE GROUP PROJECT: JOB PORTAL WEBSITE</vt:lpstr>
      <vt:lpstr>CONTENTS</vt:lpstr>
      <vt:lpstr>   DEFINITION</vt:lpstr>
      <vt:lpstr>      DESCRIPTION</vt:lpstr>
      <vt:lpstr>OBJECTIVE</vt:lpstr>
      <vt:lpstr>MOTIVATION</vt:lpstr>
      <vt:lpstr>        HARDWARE AND SOFTWARE REQUIREMENTS</vt:lpstr>
      <vt:lpstr>PowerPoint Presentation</vt:lpstr>
      <vt:lpstr>FRONT END / BACK END</vt:lpstr>
      <vt:lpstr>FEATURES</vt:lpstr>
      <vt:lpstr>SCREEN SHOTS</vt:lpstr>
      <vt:lpstr>SCREEN SHOT</vt:lpstr>
      <vt:lpstr>SCREEN SHOT</vt:lpstr>
      <vt:lpstr>SCREEN SHOT</vt:lpstr>
      <vt:lpstr>SCREEN SHOT</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PROJECT(C++): SUPERMARKET BILLING SYSTEM</dc:title>
  <dc:creator>resources</dc:creator>
  <cp:lastModifiedBy>shivaminani99@outlook.com</cp:lastModifiedBy>
  <cp:revision>161</cp:revision>
  <dcterms:created xsi:type="dcterms:W3CDTF">2019-03-30T07:55:18Z</dcterms:created>
  <dcterms:modified xsi:type="dcterms:W3CDTF">2021-05-01T13:38:15Z</dcterms:modified>
</cp:coreProperties>
</file>